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Gotham Bold" panose="020B0604020202020204" charset="0"/>
      <p:regular r:id="rId7"/>
      <p:bold r:id="rId8"/>
      <p:italic r:id="rId9"/>
      <p:boldItalic r:id="rId10"/>
    </p:embeddedFont>
    <p:embeddedFont>
      <p:font typeface="Gotham Medium Regular"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Gotham Regular" panose="020B0604020202020204" charset="0"/>
      <p:regular r:id="rId19"/>
      <p:bold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1B"/>
    <a:srgbClr val="273A7F"/>
    <a:srgbClr val="F37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snapToGrid="0" snapToObjects="1">
      <p:cViewPr varScale="1">
        <p:scale>
          <a:sx n="73" d="100"/>
          <a:sy n="73"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559641" y="1998695"/>
            <a:ext cx="7521146" cy="2387600"/>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559641" y="4491059"/>
            <a:ext cx="7521147"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675D331E-FC0D-3141-92DF-CBAA84B94BD7}" type="datetimeFigureOut">
              <a:rPr lang="en-US" smtClean="0"/>
              <a:pPr/>
              <a:t>3/1/2022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D2756B7-7EC9-D340-81B0-8B0832ECACDC}"/>
              </a:ext>
            </a:extLst>
          </p:cNvPr>
          <p:cNvPicPr>
            <a:picLocks noChangeAspect="1"/>
          </p:cNvPicPr>
          <p:nvPr userDrawn="1"/>
        </p:nvPicPr>
        <p:blipFill>
          <a:blip r:embed="rId3"/>
          <a:stretch>
            <a:fillRect/>
          </a:stretch>
        </p:blipFill>
        <p:spPr>
          <a:xfrm>
            <a:off x="50800" y="3429000"/>
            <a:ext cx="2159000" cy="2159000"/>
          </a:xfrm>
          <a:prstGeom prst="rect">
            <a:avLst/>
          </a:prstGeom>
        </p:spPr>
      </p:pic>
    </p:spTree>
    <p:extLst>
      <p:ext uri="{BB962C8B-B14F-4D97-AF65-F5344CB8AC3E}">
        <p14:creationId xmlns:p14="http://schemas.microsoft.com/office/powerpoint/2010/main" val="348705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D7EE-BBBA-D44A-91A6-5CA879F4F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34733-DDE4-6145-9C05-CB56F20D6428}"/>
              </a:ext>
            </a:extLst>
          </p:cNvPr>
          <p:cNvSpPr>
            <a:spLocks noGrp="1"/>
          </p:cNvSpPr>
          <p:nvPr>
            <p:ph sz="half" idx="1"/>
          </p:nvPr>
        </p:nvSpPr>
        <p:spPr>
          <a:xfrm>
            <a:off x="838200" y="1825625"/>
            <a:ext cx="70330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37F1A-C822-CB4A-9E70-6E4778CC567C}"/>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6" name="Footer Placeholder 5">
            <a:extLst>
              <a:ext uri="{FF2B5EF4-FFF2-40B4-BE49-F238E27FC236}">
                <a16:creationId xmlns:a16="http://schemas.microsoft.com/office/drawing/2014/main" id="{D7839ED1-FB88-7946-978E-4A598E23E3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F8245B-29B0-1448-96F1-1C2EF10A05BD}"/>
              </a:ext>
            </a:extLst>
          </p:cNvPr>
          <p:cNvSpPr>
            <a:spLocks noGrp="1"/>
          </p:cNvSpPr>
          <p:nvPr>
            <p:ph type="sldNum" sz="quarter" idx="12"/>
          </p:nvPr>
        </p:nvSpPr>
        <p:spPr/>
        <p:txBody>
          <a:bodyPr/>
          <a:lstStyle/>
          <a:p>
            <a:fld id="{1CCEC00A-95E3-F242-A773-2ABB6ADE56E0}" type="slidenum">
              <a:rPr lang="en-US" smtClean="0"/>
              <a:t>‹#›</a:t>
            </a:fld>
            <a:endParaRPr lang="en-US" dirty="0"/>
          </a:p>
        </p:txBody>
      </p:sp>
      <p:pic>
        <p:nvPicPr>
          <p:cNvPr id="9" name="Picture 8" descr="A person holding a red umbrella&#10;&#10;Description automatically generated">
            <a:extLst>
              <a:ext uri="{FF2B5EF4-FFF2-40B4-BE49-F238E27FC236}">
                <a16:creationId xmlns:a16="http://schemas.microsoft.com/office/drawing/2014/main" id="{3F435882-169A-B049-A7B6-416AA2EA9BF9}"/>
              </a:ext>
            </a:extLst>
          </p:cNvPr>
          <p:cNvPicPr>
            <a:picLocks noChangeAspect="1"/>
          </p:cNvPicPr>
          <p:nvPr userDrawn="1"/>
        </p:nvPicPr>
        <p:blipFill>
          <a:blip r:embed="rId2"/>
          <a:stretch>
            <a:fillRect/>
          </a:stretch>
        </p:blipFill>
        <p:spPr>
          <a:xfrm>
            <a:off x="7965989" y="1448658"/>
            <a:ext cx="4907692" cy="4907692"/>
          </a:xfrm>
          <a:prstGeom prst="rect">
            <a:avLst/>
          </a:prstGeom>
        </p:spPr>
      </p:pic>
      <p:pic>
        <p:nvPicPr>
          <p:cNvPr id="11" name="Picture 10">
            <a:extLst>
              <a:ext uri="{FF2B5EF4-FFF2-40B4-BE49-F238E27FC236}">
                <a16:creationId xmlns:a16="http://schemas.microsoft.com/office/drawing/2014/main" id="{CD0CA562-3368-0A4A-9A8B-CC0420BB6B2B}"/>
              </a:ext>
            </a:extLst>
          </p:cNvPr>
          <p:cNvPicPr>
            <a:picLocks noChangeAspect="1"/>
          </p:cNvPicPr>
          <p:nvPr userDrawn="1"/>
        </p:nvPicPr>
        <p:blipFill>
          <a:blip r:embed="rId3"/>
          <a:stretch>
            <a:fillRect/>
          </a:stretch>
        </p:blipFill>
        <p:spPr>
          <a:xfrm>
            <a:off x="298704" y="5637467"/>
            <a:ext cx="1078992" cy="1078992"/>
          </a:xfrm>
          <a:prstGeom prst="rect">
            <a:avLst/>
          </a:prstGeom>
        </p:spPr>
      </p:pic>
    </p:spTree>
    <p:extLst>
      <p:ext uri="{BB962C8B-B14F-4D97-AF65-F5344CB8AC3E}">
        <p14:creationId xmlns:p14="http://schemas.microsoft.com/office/powerpoint/2010/main" val="200103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559641" y="1998695"/>
            <a:ext cx="7521146" cy="2387600"/>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559641" y="4491059"/>
            <a:ext cx="7521147"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675D331E-FC0D-3141-92DF-CBAA84B94BD7}" type="datetimeFigureOut">
              <a:rPr lang="en-US" smtClean="0"/>
              <a:pPr/>
              <a:t>3/1/2022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D2756B7-7EC9-D340-81B0-8B0832ECACDC}"/>
              </a:ext>
            </a:extLst>
          </p:cNvPr>
          <p:cNvPicPr>
            <a:picLocks noChangeAspect="1"/>
          </p:cNvPicPr>
          <p:nvPr userDrawn="1"/>
        </p:nvPicPr>
        <p:blipFill>
          <a:blip r:embed="rId3"/>
          <a:stretch>
            <a:fillRect/>
          </a:stretch>
        </p:blipFill>
        <p:spPr>
          <a:xfrm>
            <a:off x="50800" y="3429000"/>
            <a:ext cx="2159000" cy="2159000"/>
          </a:xfrm>
          <a:prstGeom prst="rect">
            <a:avLst/>
          </a:prstGeom>
        </p:spPr>
      </p:pic>
    </p:spTree>
    <p:extLst>
      <p:ext uri="{BB962C8B-B14F-4D97-AF65-F5344CB8AC3E}">
        <p14:creationId xmlns:p14="http://schemas.microsoft.com/office/powerpoint/2010/main" val="175617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670854" y="1392243"/>
            <a:ext cx="6474941" cy="2055481"/>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670854" y="3626086"/>
            <a:ext cx="6474942"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675D331E-FC0D-3141-92DF-CBAA84B94BD7}" type="datetimeFigureOut">
              <a:rPr lang="en-US" smtClean="0"/>
              <a:pPr/>
              <a:t>3/1/2022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E540DDBD-D76C-944B-9934-81A7562134CE}"/>
              </a:ext>
            </a:extLst>
          </p:cNvPr>
          <p:cNvPicPr>
            <a:picLocks noChangeAspect="1"/>
          </p:cNvPicPr>
          <p:nvPr userDrawn="1"/>
        </p:nvPicPr>
        <p:blipFill>
          <a:blip r:embed="rId2"/>
          <a:stretch>
            <a:fillRect/>
          </a:stretch>
        </p:blipFill>
        <p:spPr>
          <a:xfrm>
            <a:off x="0" y="952875"/>
            <a:ext cx="4595309" cy="4595309"/>
          </a:xfrm>
          <a:prstGeom prst="rect">
            <a:avLst/>
          </a:prstGeom>
        </p:spPr>
      </p:pic>
      <p:sp>
        <p:nvSpPr>
          <p:cNvPr id="10" name="Rectangle 9">
            <a:extLst>
              <a:ext uri="{FF2B5EF4-FFF2-40B4-BE49-F238E27FC236}">
                <a16:creationId xmlns:a16="http://schemas.microsoft.com/office/drawing/2014/main" id="{3F45F190-BA67-CF44-AE4A-6975EF9D7F5A}"/>
              </a:ext>
            </a:extLst>
          </p:cNvPr>
          <p:cNvSpPr/>
          <p:nvPr userDrawn="1"/>
        </p:nvSpPr>
        <p:spPr>
          <a:xfrm rot="5400000">
            <a:off x="1410992" y="3325089"/>
            <a:ext cx="6008301" cy="54222"/>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798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73A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F96F-03ED-704F-AC5D-2A61CA5304EE}"/>
              </a:ext>
            </a:extLst>
          </p:cNvPr>
          <p:cNvSpPr>
            <a:spLocks noGrp="1"/>
          </p:cNvSpPr>
          <p:nvPr>
            <p:ph type="title"/>
          </p:nvPr>
        </p:nvSpPr>
        <p:spPr>
          <a:xfrm>
            <a:off x="831850" y="1709738"/>
            <a:ext cx="10515600" cy="2852737"/>
          </a:xfrm>
        </p:spPr>
        <p:txBody>
          <a:bodyPr anchor="b"/>
          <a:lstStyle>
            <a:lvl1pPr>
              <a:defRPr sz="6000">
                <a:solidFill>
                  <a:srgbClr val="FFD01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F0CE434-F223-1F42-B159-EFEF3302C61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7C1DC0D-CA1D-B845-82DF-A5FF313E1AA4}"/>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F6701A34-DD67-AD43-9C85-D922E06E0E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D1B507-7B1B-054E-AEE6-6F8325E5A4B5}"/>
              </a:ext>
            </a:extLst>
          </p:cNvPr>
          <p:cNvSpPr>
            <a:spLocks noGrp="1"/>
          </p:cNvSpPr>
          <p:nvPr>
            <p:ph type="sldNum" sz="quarter" idx="12"/>
          </p:nvPr>
        </p:nvSpPr>
        <p:spPr/>
        <p:txBody>
          <a:bodyPr/>
          <a:lstStyle/>
          <a:p>
            <a:fld id="{1CCEC00A-95E3-F242-A773-2ABB6ADE56E0}" type="slidenum">
              <a:rPr lang="en-US" smtClean="0"/>
              <a:t>‹#›</a:t>
            </a:fld>
            <a:endParaRPr lang="en-US" dirty="0"/>
          </a:p>
        </p:txBody>
      </p:sp>
      <p:pic>
        <p:nvPicPr>
          <p:cNvPr id="14" name="Picture 13">
            <a:extLst>
              <a:ext uri="{FF2B5EF4-FFF2-40B4-BE49-F238E27FC236}">
                <a16:creationId xmlns:a16="http://schemas.microsoft.com/office/drawing/2014/main" id="{E9EB1EF1-B374-144A-8A42-905D33A672E3}"/>
              </a:ext>
            </a:extLst>
          </p:cNvPr>
          <p:cNvPicPr>
            <a:picLocks noChangeAspect="1"/>
          </p:cNvPicPr>
          <p:nvPr userDrawn="1"/>
        </p:nvPicPr>
        <p:blipFill>
          <a:blip r:embed="rId2"/>
          <a:stretch>
            <a:fillRect/>
          </a:stretch>
        </p:blipFill>
        <p:spPr>
          <a:xfrm>
            <a:off x="4232614" y="397647"/>
            <a:ext cx="3726772" cy="1432440"/>
          </a:xfrm>
          <a:prstGeom prst="rect">
            <a:avLst/>
          </a:prstGeom>
        </p:spPr>
      </p:pic>
    </p:spTree>
    <p:extLst>
      <p:ext uri="{BB962C8B-B14F-4D97-AF65-F5344CB8AC3E}">
        <p14:creationId xmlns:p14="http://schemas.microsoft.com/office/powerpoint/2010/main" val="243442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dirty="0"/>
          </a:p>
        </p:txBody>
      </p:sp>
      <p:sp>
        <p:nvSpPr>
          <p:cNvPr id="7" name="Rectangle 6">
            <a:extLst>
              <a:ext uri="{FF2B5EF4-FFF2-40B4-BE49-F238E27FC236}">
                <a16:creationId xmlns:a16="http://schemas.microsoft.com/office/drawing/2014/main" id="{46558A0D-6C0D-5945-9668-AA516E7C267E}"/>
              </a:ext>
            </a:extLst>
          </p:cNvPr>
          <p:cNvSpPr/>
          <p:nvPr userDrawn="1"/>
        </p:nvSpPr>
        <p:spPr>
          <a:xfrm>
            <a:off x="-55606" y="-46038"/>
            <a:ext cx="12303211" cy="365125"/>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356056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DCAAD4-2B25-6949-8D9E-8C9DE9529C51}"/>
              </a:ext>
            </a:extLst>
          </p:cNvPr>
          <p:cNvSpPr/>
          <p:nvPr userDrawn="1"/>
        </p:nvSpPr>
        <p:spPr>
          <a:xfrm>
            <a:off x="691980" y="480274"/>
            <a:ext cx="10098493" cy="1072850"/>
          </a:xfrm>
          <a:prstGeom prst="rect">
            <a:avLst/>
          </a:prstGeom>
          <a:solidFill>
            <a:srgbClr val="FFD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dirty="0"/>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114763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dirty="0"/>
          </a:p>
        </p:txBody>
      </p:sp>
      <p:sp>
        <p:nvSpPr>
          <p:cNvPr id="7" name="Rectangle 6">
            <a:extLst>
              <a:ext uri="{FF2B5EF4-FFF2-40B4-BE49-F238E27FC236}">
                <a16:creationId xmlns:a16="http://schemas.microsoft.com/office/drawing/2014/main" id="{46558A0D-6C0D-5945-9668-AA516E7C267E}"/>
              </a:ext>
            </a:extLst>
          </p:cNvPr>
          <p:cNvSpPr/>
          <p:nvPr userDrawn="1"/>
        </p:nvSpPr>
        <p:spPr>
          <a:xfrm>
            <a:off x="0" y="6492875"/>
            <a:ext cx="12303211" cy="365125"/>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5288079" y="5310424"/>
            <a:ext cx="1077226" cy="1077226"/>
          </a:xfrm>
          <a:prstGeom prst="rect">
            <a:avLst/>
          </a:prstGeom>
        </p:spPr>
      </p:pic>
    </p:spTree>
    <p:extLst>
      <p:ext uri="{BB962C8B-B14F-4D97-AF65-F5344CB8AC3E}">
        <p14:creationId xmlns:p14="http://schemas.microsoft.com/office/powerpoint/2010/main" val="377995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dirty="0"/>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3"/>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6047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273A7F"/>
        </a:solidFill>
        <a:effectLst/>
      </p:bgPr>
    </p:bg>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dirty="0"/>
          </a:p>
        </p:txBody>
      </p:sp>
      <p:pic>
        <p:nvPicPr>
          <p:cNvPr id="11" name="Picture 10" descr="A close up of a logo&#10;&#10;Description automatically generated">
            <a:extLst>
              <a:ext uri="{FF2B5EF4-FFF2-40B4-BE49-F238E27FC236}">
                <a16:creationId xmlns:a16="http://schemas.microsoft.com/office/drawing/2014/main" id="{5BFE7CCD-B7C0-D24B-9434-64AC5910D8F6}"/>
              </a:ext>
            </a:extLst>
          </p:cNvPr>
          <p:cNvPicPr>
            <a:picLocks noChangeAspect="1"/>
          </p:cNvPicPr>
          <p:nvPr userDrawn="1"/>
        </p:nvPicPr>
        <p:blipFill>
          <a:blip r:embed="rId3"/>
          <a:stretch>
            <a:fillRect/>
          </a:stretch>
        </p:blipFill>
        <p:spPr>
          <a:xfrm>
            <a:off x="10815185" y="5642483"/>
            <a:ext cx="1078992" cy="1078992"/>
          </a:xfrm>
          <a:prstGeom prst="rect">
            <a:avLst/>
          </a:prstGeom>
        </p:spPr>
      </p:pic>
    </p:spTree>
    <p:extLst>
      <p:ext uri="{BB962C8B-B14F-4D97-AF65-F5344CB8AC3E}">
        <p14:creationId xmlns:p14="http://schemas.microsoft.com/office/powerpoint/2010/main" val="34598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7969-8EE2-0746-BA36-77D72150E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C1F11D-0022-2C4E-BA8C-7C5113926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4BE46C-6083-A042-9420-4E67FE215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D331E-FC0D-3141-92DF-CBAA84B94BD7}" type="datetimeFigureOut">
              <a:rPr lang="en-US" smtClean="0"/>
              <a:t>3/1/2022</a:t>
            </a:fld>
            <a:endParaRPr lang="en-US" dirty="0"/>
          </a:p>
        </p:txBody>
      </p:sp>
      <p:sp>
        <p:nvSpPr>
          <p:cNvPr id="5" name="Footer Placeholder 4">
            <a:extLst>
              <a:ext uri="{FF2B5EF4-FFF2-40B4-BE49-F238E27FC236}">
                <a16:creationId xmlns:a16="http://schemas.microsoft.com/office/drawing/2014/main" id="{C12E2A15-B8D7-674D-AD44-89B368669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5FBC7F-E126-494C-BE5C-4FE0E06F3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EC00A-95E3-F242-A773-2ABB6ADE56E0}" type="slidenum">
              <a:rPr lang="en-US" smtClean="0"/>
              <a:t>‹#›</a:t>
            </a:fld>
            <a:endParaRPr lang="en-US" dirty="0"/>
          </a:p>
        </p:txBody>
      </p:sp>
    </p:spTree>
    <p:extLst>
      <p:ext uri="{BB962C8B-B14F-4D97-AF65-F5344CB8AC3E}">
        <p14:creationId xmlns:p14="http://schemas.microsoft.com/office/powerpoint/2010/main" val="304089257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1" r:id="rId4"/>
    <p:sldLayoutId id="2147483650" r:id="rId5"/>
    <p:sldLayoutId id="2147483665" r:id="rId6"/>
    <p:sldLayoutId id="2147483663" r:id="rId7"/>
    <p:sldLayoutId id="2147483661" r:id="rId8"/>
    <p:sldLayoutId id="2147483662" r:id="rId9"/>
    <p:sldLayoutId id="2147483652" r:id="rId10"/>
  </p:sldLayoutIdLst>
  <p:txStyles>
    <p:titleStyle>
      <a:lvl1pPr algn="l" defTabSz="914400" rtl="0" eaLnBrk="1" latinLnBrk="0" hangingPunct="1">
        <a:lnSpc>
          <a:spcPct val="90000"/>
        </a:lnSpc>
        <a:spcBef>
          <a:spcPct val="0"/>
        </a:spcBef>
        <a:buNone/>
        <a:defRPr sz="4400" b="1" i="0" kern="1200">
          <a:solidFill>
            <a:schemeClr val="tx1"/>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Medium Regular" panose="02000604030000020004" pitchFamily="2"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Gotham Regular" panose="02000604030000020004" pitchFamily="2"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Gotham Regular" panose="02000604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Regular" panose="02000604030000020004" pitchFamily="2"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Gotham Regular" panose="02000604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D624A6-5785-FA4B-8A47-65283463AA72}"/>
              </a:ext>
            </a:extLst>
          </p:cNvPr>
          <p:cNvSpPr>
            <a:spLocks noGrp="1"/>
          </p:cNvSpPr>
          <p:nvPr>
            <p:ph type="ctrTitle"/>
          </p:nvPr>
        </p:nvSpPr>
        <p:spPr>
          <a:xfrm>
            <a:off x="4220007" y="2929651"/>
            <a:ext cx="7521146" cy="1332412"/>
          </a:xfrm>
        </p:spPr>
        <p:txBody>
          <a:bodyPr>
            <a:normAutofit fontScale="90000"/>
          </a:bodyPr>
          <a:lstStyle/>
          <a:p>
            <a:r>
              <a:rPr lang="en-US" b="0" dirty="0">
                <a:latin typeface="Times New Roman" panose="02020603050405020304" pitchFamily="18" charset="0"/>
                <a:cs typeface="Times New Roman" panose="02020603050405020304" pitchFamily="18" charset="0"/>
              </a:rPr>
              <a:t>Board </a:t>
            </a:r>
            <a:r>
              <a:rPr lang="en-US" b="0" dirty="0" smtClean="0">
                <a:latin typeface="Times New Roman" panose="02020603050405020304" pitchFamily="18" charset="0"/>
                <a:cs typeface="Times New Roman" panose="02020603050405020304" pitchFamily="18" charset="0"/>
              </a:rPr>
              <a:t>Policy Presentation</a:t>
            </a:r>
            <a:endParaRPr lang="en-US" dirty="0"/>
          </a:p>
        </p:txBody>
      </p:sp>
      <p:sp>
        <p:nvSpPr>
          <p:cNvPr id="11" name="Subtitle 10">
            <a:extLst>
              <a:ext uri="{FF2B5EF4-FFF2-40B4-BE49-F238E27FC236}">
                <a16:creationId xmlns:a16="http://schemas.microsoft.com/office/drawing/2014/main" id="{0AA4F60C-C628-0B45-B7EB-5A08C8666D76}"/>
              </a:ext>
            </a:extLst>
          </p:cNvPr>
          <p:cNvSpPr>
            <a:spLocks noGrp="1"/>
          </p:cNvSpPr>
          <p:nvPr>
            <p:ph type="subTitle" idx="1"/>
          </p:nvPr>
        </p:nvSpPr>
        <p:spPr>
          <a:xfrm>
            <a:off x="3043646" y="4491059"/>
            <a:ext cx="8553817" cy="1655762"/>
          </a:xfrm>
        </p:spPr>
        <p:txBody>
          <a:bodyPr>
            <a:normAutofit fontScale="70000" lnSpcReduction="20000"/>
          </a:bodyPr>
          <a:lstStyle/>
          <a:p>
            <a:r>
              <a:rPr lang="en-US" sz="3600" dirty="0">
                <a:latin typeface="Times New Roman" panose="02020603050405020304" pitchFamily="18" charset="0"/>
                <a:cs typeface="Times New Roman" panose="02020603050405020304" pitchFamily="18" charset="0"/>
              </a:rPr>
              <a:t>Student </a:t>
            </a:r>
            <a:r>
              <a:rPr lang="en-US" sz="3600" dirty="0" smtClean="0">
                <a:latin typeface="Times New Roman" panose="02020603050405020304" pitchFamily="18" charset="0"/>
                <a:cs typeface="Times New Roman" panose="02020603050405020304" pitchFamily="18" charset="0"/>
              </a:rPr>
              <a:t>Board </a:t>
            </a:r>
            <a:r>
              <a:rPr lang="en-US" sz="3600" dirty="0">
                <a:latin typeface="Times New Roman" panose="02020603050405020304" pitchFamily="18" charset="0"/>
                <a:cs typeface="Times New Roman" panose="02020603050405020304" pitchFamily="18" charset="0"/>
              </a:rPr>
              <a:t>R</a:t>
            </a:r>
            <a:r>
              <a:rPr lang="en-US" sz="3600" dirty="0" smtClean="0">
                <a:latin typeface="Times New Roman" panose="02020603050405020304" pitchFamily="18" charset="0"/>
                <a:cs typeface="Times New Roman" panose="02020603050405020304" pitchFamily="18" charset="0"/>
              </a:rPr>
              <a:t>epresentative</a:t>
            </a:r>
            <a:r>
              <a:rPr lang="en-US"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Sydney Hilliard</a:t>
            </a:r>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JPS-Tougaloo </a:t>
            </a:r>
            <a:r>
              <a:rPr lang="en-US" sz="3600" dirty="0">
                <a:latin typeface="Times New Roman" panose="02020603050405020304" pitchFamily="18" charset="0"/>
                <a:cs typeface="Times New Roman" panose="02020603050405020304" pitchFamily="18" charset="0"/>
              </a:rPr>
              <a:t>Early College High </a:t>
            </a:r>
            <a:r>
              <a:rPr lang="en-US" sz="3600" dirty="0" smtClean="0">
                <a:latin typeface="Times New Roman" panose="02020603050405020304" pitchFamily="18" charset="0"/>
                <a:cs typeface="Times New Roman" panose="02020603050405020304" pitchFamily="18" charset="0"/>
              </a:rPr>
              <a:t>School </a:t>
            </a:r>
          </a:p>
          <a:p>
            <a:r>
              <a:rPr lang="en-US" sz="3600" dirty="0" smtClean="0">
                <a:latin typeface="Times New Roman" panose="02020603050405020304" pitchFamily="18" charset="0"/>
                <a:cs typeface="Times New Roman" panose="02020603050405020304" pitchFamily="18" charset="0"/>
              </a:rPr>
              <a:t>March </a:t>
            </a:r>
            <a:r>
              <a:rPr lang="en-US" sz="3600" dirty="0">
                <a:latin typeface="Times New Roman" panose="02020603050405020304" pitchFamily="18" charset="0"/>
                <a:cs typeface="Times New Roman" panose="02020603050405020304" pitchFamily="18" charset="0"/>
              </a:rPr>
              <a:t>1, </a:t>
            </a:r>
            <a:r>
              <a:rPr lang="en-US" sz="3600" dirty="0" smtClean="0">
                <a:latin typeface="Times New Roman" panose="02020603050405020304" pitchFamily="18" charset="0"/>
                <a:cs typeface="Times New Roman" panose="02020603050405020304" pitchFamily="18" charset="0"/>
              </a:rPr>
              <a:t>2022</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06010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0" dirty="0"/>
              <a:t>COMPREHENSIVE SCHOOL COUNSELING PROGRAM</a:t>
            </a:r>
            <a:r>
              <a:rPr lang="en-US" sz="3600" b="0" dirty="0"/>
              <a:t/>
            </a:r>
            <a:br>
              <a:rPr lang="en-US" sz="3600" b="0" dirty="0"/>
            </a:br>
            <a:r>
              <a:rPr lang="en-US" sz="3600" b="0" dirty="0"/>
              <a:t>Policy </a:t>
            </a:r>
            <a:r>
              <a:rPr lang="en-US" sz="3600" b="0" dirty="0" smtClean="0"/>
              <a:t>IH/JE</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Each school </a:t>
            </a:r>
            <a:r>
              <a:rPr lang="en-US" dirty="0">
                <a:latin typeface="Times New Roman" panose="02020603050405020304" pitchFamily="18" charset="0"/>
                <a:cs typeface="Times New Roman" panose="02020603050405020304" pitchFamily="18" charset="0"/>
              </a:rPr>
              <a:t>shall provide a comprehensive counseling program designed to assist students in selecting appropriate educational activities, manage emotions and apply interpersonal skills that will help them to achieve their maximum potential, as well as plan for postsecondary options (higher education, military, workforce).</a:t>
            </a:r>
            <a:endParaRPr lang="en-US" dirty="0">
              <a:latin typeface="Times New Roman" panose="02020603050405020304" pitchFamily="18" charset="0"/>
              <a:cs typeface="Times New Roman" panose="02020603050405020304" pitchFamily="18" charset="0"/>
            </a:endParaRP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smtClean="0">
                <a:latin typeface="Times New Roman" panose="02020603050405020304" pitchFamily="18" charset="0"/>
                <a:cs typeface="Times New Roman" panose="02020603050405020304" pitchFamily="18" charset="0"/>
              </a:rPr>
              <a:t>DEFINITION:</a:t>
            </a:r>
          </a:p>
          <a:p>
            <a:pPr marL="0" indent="0">
              <a:buNone/>
            </a:pPr>
            <a:endParaRPr lang="en-US" sz="1400" dirty="0" smtClean="0">
              <a:latin typeface="Times New Roman" panose="02020603050405020304" pitchFamily="18" charset="0"/>
              <a:cs typeface="Times New Roman" panose="02020603050405020304" pitchFamily="18" charset="0"/>
            </a:endParaRPr>
          </a:p>
          <a:p>
            <a:pPr marL="457200" lvl="1" indent="0">
              <a:buNone/>
            </a:pPr>
            <a:r>
              <a:rPr lang="en-US" dirty="0" smtClean="0">
                <a:latin typeface="Times New Roman" panose="02020603050405020304" pitchFamily="18" charset="0"/>
                <a:cs typeface="Times New Roman" panose="02020603050405020304" pitchFamily="18" charset="0"/>
              </a:rPr>
              <a:t>Delivery </a:t>
            </a:r>
            <a:r>
              <a:rPr lang="en-US" dirty="0">
                <a:latin typeface="Times New Roman" panose="02020603050405020304" pitchFamily="18" charset="0"/>
                <a:cs typeface="Times New Roman" panose="02020603050405020304" pitchFamily="18" charset="0"/>
              </a:rPr>
              <a:t>of services – The phrase “delivery of services” describes the direct service provided to </a:t>
            </a:r>
            <a:r>
              <a:rPr lang="en-US" dirty="0" smtClean="0">
                <a:latin typeface="Times New Roman" panose="02020603050405020304" pitchFamily="18" charset="0"/>
                <a:cs typeface="Times New Roman" panose="02020603050405020304" pitchFamily="18" charset="0"/>
              </a:rPr>
              <a:t>           students</a:t>
            </a:r>
            <a:r>
              <a:rPr lang="en-US" dirty="0">
                <a:latin typeface="Times New Roman" panose="02020603050405020304" pitchFamily="18" charset="0"/>
                <a:cs typeface="Times New Roman" panose="02020603050405020304" pitchFamily="18" charset="0"/>
              </a:rPr>
              <a:t>, parents, school staff, and the community, which are the interaction between professional school counselors and students. These direct services may include the delivery of the following: professional school counseling core curriculum, individual student planning, responsive services, and indirect student </a:t>
            </a:r>
            <a:r>
              <a:rPr lang="en-US" dirty="0" smtClean="0">
                <a:latin typeface="Times New Roman" panose="02020603050405020304" pitchFamily="18" charset="0"/>
                <a:cs typeface="Times New Roman" panose="02020603050405020304" pitchFamily="18" charset="0"/>
              </a:rPr>
              <a:t>services.  A </a:t>
            </a:r>
            <a:r>
              <a:rPr lang="en-US" dirty="0">
                <a:latin typeface="Times New Roman" panose="02020603050405020304" pitchFamily="18" charset="0"/>
                <a:cs typeface="Times New Roman" panose="02020603050405020304" pitchFamily="18" charset="0"/>
              </a:rPr>
              <a:t>Professional School Counselor possessing a Mississippi Professional Certificate shall lead the </a:t>
            </a:r>
            <a:r>
              <a:rPr lang="en-US" dirty="0" smtClean="0">
                <a:latin typeface="Times New Roman" panose="02020603050405020304" pitchFamily="18" charset="0"/>
                <a:cs typeface="Times New Roman" panose="02020603050405020304" pitchFamily="18" charset="0"/>
              </a:rPr>
              <a:t>program.  </a:t>
            </a:r>
          </a:p>
          <a:p>
            <a:pPr marL="457200" lvl="1" indent="0">
              <a:buNone/>
            </a:pPr>
            <a:endParaRPr lang="en-US" dirty="0" smtClean="0">
              <a:latin typeface="Times New Roman" panose="02020603050405020304" pitchFamily="18" charset="0"/>
              <a:cs typeface="Times New Roman" panose="02020603050405020304" pitchFamily="18" charset="0"/>
            </a:endParaRPr>
          </a:p>
          <a:p>
            <a:pPr marL="457200" lvl="1" indent="0">
              <a:buNone/>
            </a:pPr>
            <a:r>
              <a:rPr lang="en-US" dirty="0" smtClean="0">
                <a:latin typeface="Times New Roman" panose="02020603050405020304" pitchFamily="18" charset="0"/>
                <a:cs typeface="Times New Roman" panose="02020603050405020304" pitchFamily="18" charset="0"/>
              </a:rPr>
              <a:t>Professional </a:t>
            </a:r>
            <a:r>
              <a:rPr lang="en-US" dirty="0">
                <a:latin typeface="Times New Roman" panose="02020603050405020304" pitchFamily="18" charset="0"/>
                <a:cs typeface="Times New Roman" panose="02020603050405020304" pitchFamily="18" charset="0"/>
              </a:rPr>
              <a:t>school counselors must spend a minimum of eighty percent (80%) of their contractual time to the delivery of services to students as outlined by the American School Counselor </a:t>
            </a:r>
            <a:r>
              <a:rPr lang="en-US" dirty="0" smtClean="0">
                <a:latin typeface="Times New Roman" panose="02020603050405020304" pitchFamily="18" charset="0"/>
                <a:cs typeface="Times New Roman" panose="02020603050405020304" pitchFamily="18" charset="0"/>
              </a:rPr>
              <a:t>Association.</a:t>
            </a:r>
          </a:p>
        </p:txBody>
      </p:sp>
    </p:spTree>
    <p:extLst>
      <p:ext uri="{BB962C8B-B14F-4D97-AF65-F5344CB8AC3E}">
        <p14:creationId xmlns:p14="http://schemas.microsoft.com/office/powerpoint/2010/main" val="378085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D978-E40A-614B-BEB0-CD37AA78C4A5}"/>
              </a:ext>
            </a:extLst>
          </p:cNvPr>
          <p:cNvSpPr>
            <a:spLocks noGrp="1"/>
          </p:cNvSpPr>
          <p:nvPr>
            <p:ph type="title"/>
          </p:nvPr>
        </p:nvSpPr>
        <p:spPr>
          <a:xfrm>
            <a:off x="666206" y="500061"/>
            <a:ext cx="10019211" cy="1325563"/>
          </a:xfrm>
        </p:spPr>
        <p:txBody>
          <a:bodyPr>
            <a:noAutofit/>
          </a:bodyPr>
          <a:lstStyle/>
          <a:p>
            <a:r>
              <a:rPr lang="en-US" sz="2800" dirty="0"/>
              <a:t>The Professional School Counselor's Responsibilities </a:t>
            </a:r>
            <a:r>
              <a:rPr lang="en-US" sz="2800" dirty="0" smtClean="0"/>
              <a:t>may </a:t>
            </a:r>
            <a:r>
              <a:rPr lang="en-US" sz="2800" dirty="0"/>
              <a:t>Include:</a:t>
            </a:r>
            <a:br>
              <a:rPr lang="en-US" sz="2800" dirty="0"/>
            </a:br>
            <a:endParaRPr lang="en-US" sz="2800" dirty="0"/>
          </a:p>
        </p:txBody>
      </p:sp>
      <p:sp>
        <p:nvSpPr>
          <p:cNvPr id="3" name="Content Placeholder 2">
            <a:extLst>
              <a:ext uri="{FF2B5EF4-FFF2-40B4-BE49-F238E27FC236}">
                <a16:creationId xmlns:a16="http://schemas.microsoft.com/office/drawing/2014/main" id="{75EAD0B9-100C-3143-ACD1-C4366CED9D43}"/>
              </a:ext>
            </a:extLst>
          </p:cNvPr>
          <p:cNvSpPr>
            <a:spLocks noGrp="1"/>
          </p:cNvSpPr>
          <p:nvPr>
            <p:ph idx="1"/>
          </p:nvPr>
        </p:nvSpPr>
        <p:spPr>
          <a:xfrm>
            <a:off x="838200" y="1825624"/>
            <a:ext cx="9976985" cy="4392295"/>
          </a:xfrm>
        </p:spPr>
        <p:txBody>
          <a:bodyPr>
            <a:normAutofit fontScale="47500" lnSpcReduction="20000"/>
          </a:bodyPr>
          <a:lstStyle/>
          <a:p>
            <a:pPr lvl="1"/>
            <a:r>
              <a:rPr lang="en-US" dirty="0" smtClean="0"/>
              <a:t> </a:t>
            </a:r>
            <a:r>
              <a:rPr lang="en-US" sz="2900" dirty="0" smtClean="0">
                <a:latin typeface="Times New Roman" panose="02020603050405020304" pitchFamily="18" charset="0"/>
                <a:cs typeface="Times New Roman" panose="02020603050405020304" pitchFamily="18" charset="0"/>
              </a:rPr>
              <a:t>Academic </a:t>
            </a:r>
            <a:r>
              <a:rPr lang="en-US" sz="2900" dirty="0">
                <a:latin typeface="Times New Roman" panose="02020603050405020304" pitchFamily="18" charset="0"/>
                <a:cs typeface="Times New Roman" panose="02020603050405020304" pitchFamily="18" charset="0"/>
              </a:rPr>
              <a:t>and personal/social counseling;</a:t>
            </a:r>
          </a:p>
          <a:p>
            <a:pPr lvl="1" fontAlgn="base"/>
            <a:r>
              <a:rPr lang="en-US" sz="2900" dirty="0">
                <a:latin typeface="Times New Roman" panose="02020603050405020304" pitchFamily="18" charset="0"/>
                <a:cs typeface="Times New Roman" panose="02020603050405020304" pitchFamily="18" charset="0"/>
              </a:rPr>
              <a:t> Use multiple student data sources to help students make informed academic and career choices;</a:t>
            </a:r>
          </a:p>
          <a:p>
            <a:pPr lvl="1" fontAlgn="base"/>
            <a:r>
              <a:rPr lang="en-US" sz="2900" dirty="0">
                <a:latin typeface="Times New Roman" panose="02020603050405020304" pitchFamily="18" charset="0"/>
                <a:cs typeface="Times New Roman" panose="02020603050405020304" pitchFamily="18" charset="0"/>
              </a:rPr>
              <a:t> Career and educational counseling;</a:t>
            </a:r>
          </a:p>
          <a:p>
            <a:pPr lvl="1" fontAlgn="base"/>
            <a:r>
              <a:rPr lang="en-US" sz="2900" dirty="0">
                <a:latin typeface="Times New Roman" panose="02020603050405020304" pitchFamily="18" charset="0"/>
                <a:cs typeface="Times New Roman" panose="02020603050405020304" pitchFamily="18" charset="0"/>
              </a:rPr>
              <a:t> Individual and group counseling (large/small);</a:t>
            </a:r>
          </a:p>
          <a:p>
            <a:pPr lvl="1" fontAlgn="base"/>
            <a:r>
              <a:rPr lang="en-US" sz="2900" dirty="0">
                <a:latin typeface="Times New Roman" panose="02020603050405020304" pitchFamily="18" charset="0"/>
                <a:cs typeface="Times New Roman" panose="02020603050405020304" pitchFamily="18" charset="0"/>
              </a:rPr>
              <a:t> Crisis intervention and preventive counseling;</a:t>
            </a:r>
          </a:p>
          <a:p>
            <a:pPr lvl="1" fontAlgn="base"/>
            <a:r>
              <a:rPr lang="en-US" sz="2900" dirty="0">
                <a:latin typeface="Times New Roman" panose="02020603050405020304" pitchFamily="18" charset="0"/>
                <a:cs typeface="Times New Roman" panose="02020603050405020304" pitchFamily="18" charset="0"/>
              </a:rPr>
              <a:t> Referrals to community agencies;</a:t>
            </a:r>
          </a:p>
          <a:p>
            <a:pPr lvl="1" fontAlgn="base"/>
            <a:r>
              <a:rPr lang="en-US" sz="2900" dirty="0">
                <a:latin typeface="Times New Roman" panose="02020603050405020304" pitchFamily="18" charset="0"/>
                <a:cs typeface="Times New Roman" panose="02020603050405020304" pitchFamily="18" charset="0"/>
              </a:rPr>
              <a:t> Educational consultations and collaboration with teachers, administrators, parents, and community leaders;</a:t>
            </a:r>
          </a:p>
          <a:p>
            <a:pPr lvl="1" fontAlgn="base"/>
            <a:r>
              <a:rPr lang="en-US" sz="2900" dirty="0">
                <a:latin typeface="Times New Roman" panose="02020603050405020304" pitchFamily="18" charset="0"/>
                <a:cs typeface="Times New Roman" panose="02020603050405020304" pitchFamily="18" charset="0"/>
              </a:rPr>
              <a:t> Educational and career placement services;</a:t>
            </a:r>
          </a:p>
          <a:p>
            <a:pPr lvl="1" fontAlgn="base"/>
            <a:r>
              <a:rPr lang="en-US" sz="2900" dirty="0">
                <a:latin typeface="Times New Roman" panose="02020603050405020304" pitchFamily="18" charset="0"/>
                <a:cs typeface="Times New Roman" panose="02020603050405020304" pitchFamily="18" charset="0"/>
              </a:rPr>
              <a:t> Follow-up counseling services; and</a:t>
            </a:r>
          </a:p>
          <a:p>
            <a:pPr lvl="1" fontAlgn="base"/>
            <a:r>
              <a:rPr lang="en-US" sz="2900" dirty="0">
                <a:latin typeface="Times New Roman" panose="02020603050405020304" pitchFamily="18" charset="0"/>
                <a:cs typeface="Times New Roman" panose="02020603050405020304" pitchFamily="18" charset="0"/>
              </a:rPr>
              <a:t> Conflict resolution</a:t>
            </a:r>
            <a:r>
              <a:rPr lang="en-US" sz="2900" dirty="0" smtClean="0">
                <a:latin typeface="Times New Roman" panose="02020603050405020304" pitchFamily="18" charset="0"/>
                <a:cs typeface="Times New Roman" panose="02020603050405020304" pitchFamily="18" charset="0"/>
              </a:rPr>
              <a:t>.</a:t>
            </a:r>
          </a:p>
          <a:p>
            <a:pPr lvl="1" fontAlgn="base"/>
            <a:endParaRPr lang="en-US" dirty="0">
              <a:latin typeface="Times New Roman" panose="02020603050405020304" pitchFamily="18" charset="0"/>
              <a:cs typeface="Times New Roman" panose="02020603050405020304" pitchFamily="18" charset="0"/>
            </a:endParaRPr>
          </a:p>
          <a:p>
            <a:pPr marL="457200" lvl="1" indent="0">
              <a:buNone/>
            </a:pPr>
            <a:r>
              <a:rPr lang="en-US" dirty="0" smtClean="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Professional </a:t>
            </a:r>
            <a:r>
              <a:rPr lang="en-US" sz="3400" dirty="0">
                <a:latin typeface="Times New Roman" panose="02020603050405020304" pitchFamily="18" charset="0"/>
                <a:cs typeface="Times New Roman" panose="02020603050405020304" pitchFamily="18" charset="0"/>
              </a:rPr>
              <a:t>school counselors shall abide by the American School Counselor Association Code of Ethics</a:t>
            </a:r>
            <a:r>
              <a:rPr lang="en-US" sz="3400" dirty="0" smtClean="0">
                <a:latin typeface="Times New Roman" panose="02020603050405020304" pitchFamily="18" charset="0"/>
                <a:cs typeface="Times New Roman" panose="02020603050405020304" pitchFamily="18" charset="0"/>
              </a:rPr>
              <a:t>.</a:t>
            </a:r>
          </a:p>
          <a:p>
            <a:pPr marL="0" indent="0">
              <a:buNone/>
            </a:pPr>
            <a:r>
              <a:rPr lang="en-US" sz="3400" dirty="0" smtClean="0">
                <a:latin typeface="Times New Roman" panose="02020603050405020304" pitchFamily="18" charset="0"/>
                <a:cs typeface="Times New Roman" panose="02020603050405020304" pitchFamily="18" charset="0"/>
              </a:rPr>
              <a:t>	</a:t>
            </a:r>
          </a:p>
          <a:p>
            <a:pPr marL="0" indent="0">
              <a:buNone/>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SOURCE</a:t>
            </a: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Jackson </a:t>
            </a:r>
            <a:r>
              <a:rPr lang="en-US" sz="3400" dirty="0">
                <a:latin typeface="Times New Roman" panose="02020603050405020304" pitchFamily="18" charset="0"/>
                <a:cs typeface="Times New Roman" panose="02020603050405020304" pitchFamily="18" charset="0"/>
              </a:rPr>
              <a:t>Public School District, Jackson, Mississippi</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smtClean="0">
                <a:latin typeface="Times New Roman" panose="02020603050405020304" pitchFamily="18" charset="0"/>
                <a:cs typeface="Times New Roman" panose="02020603050405020304" pitchFamily="18" charset="0"/>
              </a:rPr>
              <a:t>	DATE:  </a:t>
            </a:r>
            <a:r>
              <a:rPr lang="en-US" sz="3400" dirty="0">
                <a:latin typeface="Times New Roman" panose="02020603050405020304" pitchFamily="18" charset="0"/>
                <a:cs typeface="Times New Roman" panose="02020603050405020304" pitchFamily="18" charset="0"/>
              </a:rPr>
              <a:t>November 27, 1978</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smtClean="0">
                <a:latin typeface="Times New Roman" panose="02020603050405020304" pitchFamily="18" charset="0"/>
                <a:cs typeface="Times New Roman" panose="02020603050405020304" pitchFamily="18" charset="0"/>
              </a:rPr>
              <a:t>	AMENDED:  </a:t>
            </a:r>
            <a:r>
              <a:rPr lang="en-US" sz="3400" dirty="0">
                <a:latin typeface="Times New Roman" panose="02020603050405020304" pitchFamily="18" charset="0"/>
                <a:cs typeface="Times New Roman" panose="02020603050405020304" pitchFamily="18" charset="0"/>
              </a:rPr>
              <a:t>August 4, 2016</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smtClean="0">
                <a:latin typeface="Times New Roman" panose="02020603050405020304" pitchFamily="18" charset="0"/>
                <a:cs typeface="Times New Roman" panose="02020603050405020304" pitchFamily="18" charset="0"/>
              </a:rPr>
              <a:t>	September </a:t>
            </a:r>
            <a:r>
              <a:rPr lang="en-US" sz="3400" dirty="0">
                <a:latin typeface="Times New Roman" panose="02020603050405020304" pitchFamily="18" charset="0"/>
                <a:cs typeface="Times New Roman" panose="02020603050405020304" pitchFamily="18" charset="0"/>
              </a:rPr>
              <a:t>1, </a:t>
            </a:r>
            <a:r>
              <a:rPr lang="en-US" sz="3400" dirty="0" smtClean="0">
                <a:latin typeface="Times New Roman" panose="02020603050405020304" pitchFamily="18" charset="0"/>
                <a:cs typeface="Times New Roman" panose="02020603050405020304" pitchFamily="18" charset="0"/>
              </a:rPr>
              <a:t>2020</a:t>
            </a:r>
          </a:p>
        </p:txBody>
      </p:sp>
    </p:spTree>
    <p:extLst>
      <p:ext uri="{BB962C8B-B14F-4D97-AF65-F5344CB8AC3E}">
        <p14:creationId xmlns:p14="http://schemas.microsoft.com/office/powerpoint/2010/main" val="67249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929-AFE7-2741-B6E6-83A2A194B017}"/>
              </a:ext>
            </a:extLst>
          </p:cNvPr>
          <p:cNvSpPr>
            <a:spLocks noGrp="1"/>
          </p:cNvSpPr>
          <p:nvPr>
            <p:ph type="ctrTitle"/>
          </p:nvPr>
        </p:nvSpPr>
        <p:spPr>
          <a:xfrm>
            <a:off x="4670854" y="587830"/>
            <a:ext cx="6474941" cy="914399"/>
          </a:xfrm>
        </p:spPr>
        <p:txBody>
          <a:bodyPr>
            <a:normAutofit fontScale="90000"/>
          </a:bodyPr>
          <a:lstStyle/>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Benefits</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FAEDB0F-1C3F-5342-8189-F106C31EEC36}"/>
              </a:ext>
            </a:extLst>
          </p:cNvPr>
          <p:cNvSpPr>
            <a:spLocks noGrp="1"/>
          </p:cNvSpPr>
          <p:nvPr>
            <p:ph type="subTitle" idx="1"/>
          </p:nvPr>
        </p:nvSpPr>
        <p:spPr>
          <a:xfrm>
            <a:off x="4827608" y="1528354"/>
            <a:ext cx="6474942" cy="4976950"/>
          </a:xfrm>
        </p:spPr>
        <p:txBody>
          <a:bodyPr>
            <a:noAutofit/>
          </a:bodyPr>
          <a:lstStyle/>
          <a:p>
            <a:pPr algn="l"/>
            <a:r>
              <a:rPr lang="en-US" sz="1400" b="1" dirty="0">
                <a:latin typeface="Times New Roman" panose="02020603050405020304" pitchFamily="18" charset="0"/>
                <a:cs typeface="Times New Roman" panose="02020603050405020304" pitchFamily="18" charset="0"/>
              </a:rPr>
              <a:t>STUDENTS:</a:t>
            </a:r>
            <a:endParaRPr lang="en-US" sz="1400" dirty="0">
              <a:latin typeface="Times New Roman" panose="02020603050405020304" pitchFamily="18" charset="0"/>
              <a:cs typeface="Times New Roman" panose="02020603050405020304" pitchFamily="18" charset="0"/>
            </a:endParaRPr>
          </a:p>
          <a:p>
            <a:pPr marL="285750" indent="-285750" algn="l" fontAlgn="base">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Students are given services to help them track their academic progress.</a:t>
            </a:r>
          </a:p>
          <a:p>
            <a:pPr marL="285750" indent="-285750" algn="l" fontAlgn="base">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Students have access to communicating with school counselor about their personal issues. </a:t>
            </a:r>
          </a:p>
          <a:p>
            <a:pPr marL="285750" indent="-285750" algn="l" fontAlgn="base">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Students are guided to develop decision-making and problem-solving skills by practicing conflict resolution.</a:t>
            </a:r>
          </a:p>
          <a:p>
            <a:pPr marL="285750" indent="-285750" algn="l" fontAlgn="base">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Students are able to explore career options and use academic counseling sessions to collaborate with counselors, teachers, and parents. </a:t>
            </a:r>
          </a:p>
          <a:p>
            <a:pPr marL="285750" indent="-285750" algn="l" fontAlgn="base">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Students can rely on counselors to advocate and someone to get sound advice from. </a:t>
            </a:r>
          </a:p>
          <a:p>
            <a:pPr algn="l"/>
            <a:r>
              <a:rPr lang="en-US" sz="1400" b="1" dirty="0">
                <a:latin typeface="Times New Roman" panose="02020603050405020304" pitchFamily="18" charset="0"/>
                <a:cs typeface="Times New Roman" panose="02020603050405020304" pitchFamily="18" charset="0"/>
              </a:rPr>
              <a:t>PARENTS</a:t>
            </a:r>
            <a:r>
              <a:rPr lang="en-US" sz="1400" b="1" dirty="0" smtClean="0">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Parents have support in their child’s educational and personal development.</a:t>
            </a:r>
          </a:p>
          <a:p>
            <a:pPr marL="285750" indent="-285750" algn="l" fontAlgn="base">
              <a:spcBef>
                <a:spcPts val="0"/>
              </a:spcBef>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Parents </a:t>
            </a:r>
            <a:r>
              <a:rPr lang="en-US" sz="1400" dirty="0">
                <a:latin typeface="Times New Roman" panose="02020603050405020304" pitchFamily="18" charset="0"/>
                <a:cs typeface="Times New Roman" panose="02020603050405020304" pitchFamily="18" charset="0"/>
              </a:rPr>
              <a:t>have a sense of security while their child is getting prepared to overcome challenges, </a:t>
            </a:r>
            <a:r>
              <a:rPr lang="en-US" sz="1400" dirty="0" smtClean="0">
                <a:latin typeface="Times New Roman" panose="02020603050405020304" pitchFamily="18" charset="0"/>
                <a:cs typeface="Times New Roman" panose="02020603050405020304" pitchFamily="18" charset="0"/>
              </a:rPr>
              <a:t>whether </a:t>
            </a:r>
            <a:r>
              <a:rPr lang="en-US" sz="1400" dirty="0">
                <a:latin typeface="Times New Roman" panose="02020603050405020304" pitchFamily="18" charset="0"/>
                <a:cs typeface="Times New Roman" panose="02020603050405020304" pitchFamily="18" charset="0"/>
              </a:rPr>
              <a:t>academic, career-related, or social in nature.</a:t>
            </a:r>
          </a:p>
          <a:p>
            <a:pPr algn="l"/>
            <a:r>
              <a:rPr lang="en-US" sz="1400" b="1" dirty="0">
                <a:latin typeface="Times New Roman" panose="02020603050405020304" pitchFamily="18" charset="0"/>
                <a:cs typeface="Times New Roman" panose="02020603050405020304" pitchFamily="18" charset="0"/>
              </a:rPr>
              <a:t>TEACHERS:</a:t>
            </a:r>
            <a:endParaRPr lang="en-US" sz="1400" dirty="0">
              <a:latin typeface="Times New Roman" panose="02020603050405020304" pitchFamily="18" charset="0"/>
              <a:cs typeface="Times New Roman" panose="02020603050405020304" pitchFamily="18" charset="0"/>
            </a:endParaRPr>
          </a:p>
          <a:p>
            <a:pPr marL="285750" indent="-285750" algn="l" fontAlgn="base">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Teachers </a:t>
            </a:r>
            <a:r>
              <a:rPr lang="en-US" sz="1400" dirty="0">
                <a:latin typeface="Times New Roman" panose="02020603050405020304" pitchFamily="18" charset="0"/>
                <a:cs typeface="Times New Roman" panose="02020603050405020304" pitchFamily="18" charset="0"/>
              </a:rPr>
              <a:t>are able to receive consultation regarding best practices in the classroom to meet the needs of individual students. </a:t>
            </a:r>
          </a:p>
          <a:p>
            <a:pPr marL="285750" indent="-285750" algn="l" fontAlgn="base">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Teachers will gain an understanding  for the child’s development mentally, emotionally, and academically.</a:t>
            </a:r>
          </a:p>
        </p:txBody>
      </p:sp>
    </p:spTree>
    <p:extLst>
      <p:ext uri="{BB962C8B-B14F-4D97-AF65-F5344CB8AC3E}">
        <p14:creationId xmlns:p14="http://schemas.microsoft.com/office/powerpoint/2010/main" val="227508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E461-50DA-B54B-8BDE-CE250B678AAA}"/>
              </a:ext>
            </a:extLst>
          </p:cNvPr>
          <p:cNvSpPr>
            <a:spLocks noGrp="1"/>
          </p:cNvSpPr>
          <p:nvPr>
            <p:ph type="title"/>
          </p:nvPr>
        </p:nvSpPr>
        <p:spPr/>
        <p:txBody>
          <a:bodyPr/>
          <a:lstStyle/>
          <a:p>
            <a:r>
              <a:rPr lang="en-US" dirty="0" smtClean="0"/>
              <a:t>Recommendations from Peers</a:t>
            </a:r>
            <a:endParaRPr lang="en-US" dirty="0"/>
          </a:p>
        </p:txBody>
      </p:sp>
      <p:sp>
        <p:nvSpPr>
          <p:cNvPr id="3" name="Content Placeholder 2">
            <a:extLst>
              <a:ext uri="{FF2B5EF4-FFF2-40B4-BE49-F238E27FC236}">
                <a16:creationId xmlns:a16="http://schemas.microsoft.com/office/drawing/2014/main" id="{52A9F2A1-933C-8A48-BF70-A32D75BA6A97}"/>
              </a:ext>
            </a:extLst>
          </p:cNvPr>
          <p:cNvSpPr>
            <a:spLocks noGrp="1"/>
          </p:cNvSpPr>
          <p:nvPr>
            <p:ph sz="half" idx="1"/>
          </p:nvPr>
        </p:nvSpPr>
        <p:spPr/>
        <p:txBody>
          <a:bodyPr/>
          <a:lstStyle/>
          <a:p>
            <a:pPr fontAlgn="base"/>
            <a:r>
              <a:rPr lang="en-US" dirty="0"/>
              <a:t>Comprehensive School Counseling Programs should be encouraged and enforced throughout </a:t>
            </a:r>
            <a:r>
              <a:rPr lang="en-US" dirty="0" smtClean="0"/>
              <a:t>all schools</a:t>
            </a:r>
            <a:r>
              <a:rPr lang="en-US" dirty="0"/>
              <a:t>.</a:t>
            </a:r>
          </a:p>
          <a:p>
            <a:pPr fontAlgn="base"/>
            <a:r>
              <a:rPr lang="en-US" dirty="0" smtClean="0"/>
              <a:t>Mental </a:t>
            </a:r>
            <a:r>
              <a:rPr lang="en-US" dirty="0"/>
              <a:t>well-being should be taken just as </a:t>
            </a:r>
            <a:r>
              <a:rPr lang="en-US" dirty="0" smtClean="0"/>
              <a:t>seriously </a:t>
            </a:r>
            <a:r>
              <a:rPr lang="en-US" dirty="0"/>
              <a:t>as academic well-being at all schools. </a:t>
            </a:r>
          </a:p>
          <a:p>
            <a:pPr fontAlgn="base"/>
            <a:r>
              <a:rPr lang="en-US" dirty="0" smtClean="0"/>
              <a:t>School </a:t>
            </a:r>
            <a:r>
              <a:rPr lang="en-US" dirty="0"/>
              <a:t>counselors at all schools should </a:t>
            </a:r>
            <a:r>
              <a:rPr lang="en-US" dirty="0" smtClean="0"/>
              <a:t>fully </a:t>
            </a:r>
            <a:r>
              <a:rPr lang="en-US" dirty="0"/>
              <a:t>implement all the responsibilities listed in this </a:t>
            </a:r>
            <a:r>
              <a:rPr lang="en-US" dirty="0" smtClean="0"/>
              <a:t>policy with fidelity, intentionality, and compassion.  </a:t>
            </a:r>
            <a:r>
              <a:rPr lang="en-US" dirty="0"/>
              <a:t> </a:t>
            </a:r>
          </a:p>
          <a:p>
            <a:endParaRPr lang="en-US" dirty="0"/>
          </a:p>
        </p:txBody>
      </p:sp>
    </p:spTree>
    <p:extLst>
      <p:ext uri="{BB962C8B-B14F-4D97-AF65-F5344CB8AC3E}">
        <p14:creationId xmlns:p14="http://schemas.microsoft.com/office/powerpoint/2010/main" val="3540578369"/>
      </p:ext>
    </p:extLst>
  </p:cSld>
  <p:clrMapOvr>
    <a:masterClrMapping/>
  </p:clrMapOvr>
</p:sld>
</file>

<file path=ppt/theme/theme1.xml><?xml version="1.0" encoding="utf-8"?>
<a:theme xmlns:a="http://schemas.openxmlformats.org/drawingml/2006/main" name="Office Theme">
  <a:themeElements>
    <a:clrScheme name="Jackson Public Schools">
      <a:dk1>
        <a:srgbClr val="273A7F"/>
      </a:dk1>
      <a:lt1>
        <a:srgbClr val="FFFFFF"/>
      </a:lt1>
      <a:dk2>
        <a:srgbClr val="273A7F"/>
      </a:dk2>
      <a:lt2>
        <a:srgbClr val="E7E6E6"/>
      </a:lt2>
      <a:accent1>
        <a:srgbClr val="FFD01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TotalTime>
  <Words>250</Words>
  <Application>Microsoft Office PowerPoint</Application>
  <PresentationFormat>Widescreen</PresentationFormat>
  <Paragraphs>49</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Gotham Bold</vt:lpstr>
      <vt:lpstr>Gotham Medium Regular</vt:lpstr>
      <vt:lpstr>Times New Roman</vt:lpstr>
      <vt:lpstr>Calibri</vt:lpstr>
      <vt:lpstr>Courier New</vt:lpstr>
      <vt:lpstr>Arial</vt:lpstr>
      <vt:lpstr>Gotham Regular</vt:lpstr>
      <vt:lpstr>Wingdings</vt:lpstr>
      <vt:lpstr>Office Theme</vt:lpstr>
      <vt:lpstr>Board Policy Presentation</vt:lpstr>
      <vt:lpstr>COMPREHENSIVE SCHOOL COUNSELING PROGRAM Policy IH/JE</vt:lpstr>
      <vt:lpstr>The Professional School Counselor's Responsibilities may Include: </vt:lpstr>
      <vt:lpstr>The Benefits</vt:lpstr>
      <vt:lpstr>Recommendations from Peers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Thompson</dc:creator>
  <cp:lastModifiedBy>Evans, Chinelo</cp:lastModifiedBy>
  <cp:revision>18</cp:revision>
  <dcterms:created xsi:type="dcterms:W3CDTF">2019-07-17T21:35:27Z</dcterms:created>
  <dcterms:modified xsi:type="dcterms:W3CDTF">2022-03-01T18:24:17Z</dcterms:modified>
</cp:coreProperties>
</file>